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68" r:id="rId4"/>
    <p:sldId id="277" r:id="rId5"/>
    <p:sldId id="278" r:id="rId6"/>
    <p:sldId id="279" r:id="rId7"/>
    <p:sldId id="280" r:id="rId8"/>
    <p:sldId id="276" r:id="rId9"/>
    <p:sldId id="281" r:id="rId10"/>
    <p:sldId id="262" r:id="rId11"/>
    <p:sldId id="269" r:id="rId12"/>
    <p:sldId id="263" r:id="rId13"/>
    <p:sldId id="271" r:id="rId14"/>
    <p:sldId id="270" r:id="rId15"/>
    <p:sldId id="264" r:id="rId16"/>
    <p:sldId id="272" r:id="rId17"/>
    <p:sldId id="266" r:id="rId18"/>
    <p:sldId id="267" r:id="rId19"/>
    <p:sldId id="273" r:id="rId20"/>
    <p:sldId id="274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4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\Desktop\effcea515563ac6915bb241eff72a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09800"/>
            <a:ext cx="5562600" cy="304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2600" y="457200"/>
            <a:ext cx="7010400" cy="1905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Перевернутый урок как инновационная модель обучения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0200" y="6096000"/>
            <a:ext cx="7010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Подготовила: </a:t>
            </a:r>
            <a:r>
              <a:rPr lang="ru-RU" sz="2000" b="1" dirty="0" err="1" smtClean="0">
                <a:solidFill>
                  <a:schemeClr val="tx1"/>
                </a:solidFill>
              </a:rPr>
              <a:t>Мартыновская</a:t>
            </a:r>
            <a:r>
              <a:rPr lang="ru-RU" sz="2000" b="1" dirty="0" smtClean="0">
                <a:solidFill>
                  <a:schemeClr val="tx1"/>
                </a:solidFill>
              </a:rPr>
              <a:t> Ирина Николаевна, учитель русского языка и литературы, ВКК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ия\Downloads\ПК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54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Деепричастие как часть речи</a:t>
            </a:r>
            <a:endParaRPr lang="ru-RU" sz="4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/>
          <a:lstStyle/>
          <a:p>
            <a:pPr marL="0" indent="0" algn="ctr">
              <a:buNone/>
            </a:pPr>
            <a:r>
              <a:rPr lang="ru-RU" u="sng" dirty="0" smtClean="0"/>
              <a:t>Домашнее задание:</a:t>
            </a:r>
          </a:p>
          <a:p>
            <a:pPr marL="0" indent="0" algn="just">
              <a:buNone/>
            </a:pPr>
            <a:r>
              <a:rPr lang="ru-RU" sz="3600" dirty="0" smtClean="0"/>
              <a:t>Посмотреть </a:t>
            </a:r>
            <a:r>
              <a:rPr lang="ru-RU" sz="3600" dirty="0" err="1" smtClean="0"/>
              <a:t>видеоурок</a:t>
            </a:r>
            <a:r>
              <a:rPr lang="ru-RU" sz="3600" dirty="0" smtClean="0"/>
              <a:t> на платформе РЭШ, сделать конспект урока, сильные обучающиеся могли составить собственную презентацию с опорой на полученные новые знания.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895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Юлия\Downloads\перевернутый класс 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620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67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Юлия\Downloads\перевернутый класс 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76962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708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Юлия\Downloads\Перевернутый класс 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7772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75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лия\Downloads\переврнутый класс 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7772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93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 О и А в суффиксах наречий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Мозговой штурм</a:t>
            </a:r>
          </a:p>
          <a:p>
            <a:r>
              <a:rPr lang="ru-RU" dirty="0" smtClean="0"/>
              <a:t>Корзина идей</a:t>
            </a:r>
          </a:p>
          <a:p>
            <a:r>
              <a:rPr lang="ru-RU" dirty="0" smtClean="0"/>
              <a:t>Составление презентаций </a:t>
            </a:r>
          </a:p>
          <a:p>
            <a:r>
              <a:rPr lang="ru-RU" dirty="0" smtClean="0"/>
              <a:t>Взаимопомощь и наставничество</a:t>
            </a:r>
          </a:p>
          <a:p>
            <a:r>
              <a:rPr lang="ru-RU" dirty="0" smtClean="0"/>
              <a:t>Групповая и индивидуальная работа</a:t>
            </a:r>
            <a:endParaRPr lang="ru-RU" dirty="0"/>
          </a:p>
        </p:txBody>
      </p:sp>
      <p:pic>
        <p:nvPicPr>
          <p:cNvPr id="3074" name="Picture 2" descr="C:\Users\Юлия\Downloads\мозговой штурм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0374" y="1374775"/>
            <a:ext cx="4340225" cy="43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260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лия\Downloads\А-О 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9" y="533400"/>
            <a:ext cx="376618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Юлия\Downloads\а-о 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4575175" cy="371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51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лия\Downloads\а-о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43497">
            <a:off x="2109402" y="-354482"/>
            <a:ext cx="4781267" cy="746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34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лия\Downloads\перевернутый класс 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46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457200"/>
            <a:ext cx="8458200" cy="6016752"/>
          </a:xfrm>
        </p:spPr>
        <p:txBody>
          <a:bodyPr/>
          <a:lstStyle/>
          <a:p>
            <a:pPr algn="just">
              <a:buNone/>
            </a:pPr>
            <a:r>
              <a:rPr lang="ru-RU" sz="4000" b="1" i="1" dirty="0" smtClean="0">
                <a:latin typeface="Corbel" pitchFamily="34" charset="0"/>
                <a:cs typeface="Arial" pitchFamily="34" charset="0"/>
              </a:rPr>
              <a:t>  </a:t>
            </a:r>
            <a:r>
              <a:rPr lang="ru-RU" sz="4000" b="1" i="1" dirty="0" smtClean="0">
                <a:solidFill>
                  <a:srgbClr val="7030A0"/>
                </a:solidFill>
                <a:latin typeface="Corbel" pitchFamily="34" charset="0"/>
                <a:cs typeface="Arial" pitchFamily="34" charset="0"/>
              </a:rPr>
              <a:t>Мы </a:t>
            </a:r>
            <a:r>
              <a:rPr lang="ru-RU" sz="4000" b="1" i="1" dirty="0" smtClean="0">
                <a:solidFill>
                  <a:srgbClr val="7030A0"/>
                </a:solidFill>
                <a:latin typeface="Corbel" pitchFamily="34" charset="0"/>
                <a:cs typeface="Arial" pitchFamily="34" charset="0"/>
              </a:rPr>
              <a:t>на многое не отваживаемся не потому, что оно трудно;  оно трудно именно потому, что мы на него не отваживаемся.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7030A0"/>
                </a:solidFill>
                <a:latin typeface="Corbel" pitchFamily="34" charset="0"/>
                <a:cs typeface="Arial" pitchFamily="34" charset="0"/>
              </a:rPr>
              <a:t>                                                             (Сенека)</a:t>
            </a:r>
          </a:p>
          <a:p>
            <a:endParaRPr lang="ru-RU" dirty="0"/>
          </a:p>
        </p:txBody>
      </p:sp>
      <p:pic>
        <p:nvPicPr>
          <p:cNvPr id="1027" name="Picture 3" descr="C:\Users\Comp\Desktop\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24200"/>
            <a:ext cx="52578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ru-RU" b="1" i="1" dirty="0" smtClean="0"/>
              <a:t>Выводы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3733800"/>
          </a:xfrm>
        </p:spPr>
        <p:txBody>
          <a:bodyPr/>
          <a:lstStyle/>
          <a:p>
            <a:r>
              <a:rPr lang="ru-RU" sz="2800" dirty="0" smtClean="0"/>
              <a:t>Требуется особый подход к выбору темы для изучения в данном формате.</a:t>
            </a:r>
          </a:p>
          <a:p>
            <a:r>
              <a:rPr lang="ru-RU" sz="2800" dirty="0" smtClean="0"/>
              <a:t>Более тщательная подготовка к уроку.</a:t>
            </a:r>
          </a:p>
          <a:p>
            <a:r>
              <a:rPr lang="ru-RU" sz="2800" dirty="0" smtClean="0"/>
              <a:t>Хорошая </a:t>
            </a:r>
            <a:r>
              <a:rPr lang="ru-RU" sz="2800" dirty="0" err="1" smtClean="0"/>
              <a:t>накопляемость</a:t>
            </a:r>
            <a:r>
              <a:rPr lang="ru-RU" sz="2800" dirty="0" smtClean="0"/>
              <a:t> оценок и высокое качество знаний</a:t>
            </a:r>
          </a:p>
          <a:p>
            <a:r>
              <a:rPr lang="ru-RU" sz="2800" dirty="0" smtClean="0"/>
              <a:t>Очевидная обратная связь.</a:t>
            </a:r>
          </a:p>
          <a:p>
            <a:endParaRPr lang="ru-RU" dirty="0" smtClean="0"/>
          </a:p>
        </p:txBody>
      </p:sp>
      <p:pic>
        <p:nvPicPr>
          <p:cNvPr id="5122" name="Picture 2" descr="C:\Users\Юлия\Downloads\П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84374"/>
            <a:ext cx="3724405" cy="247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85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Users\Юлия\Downloads\Конфуц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\Downloads\Перевернутый класс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31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multiurok.ru/img/477379/image_6190f31a591fc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228600"/>
            <a:ext cx="8382000" cy="62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«Перевёрнутый урок</a:t>
            </a:r>
            <a:r>
              <a:rPr lang="ru-RU" dirty="0" smtClean="0">
                <a:solidFill>
                  <a:srgbClr val="7030A0"/>
                </a:solidFill>
              </a:rPr>
              <a:t>»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62000" y="1524000"/>
          <a:ext cx="7010400" cy="4038600"/>
        </p:xfrm>
        <a:graphic>
          <a:graphicData uri="http://schemas.openxmlformats.org/drawingml/2006/table">
            <a:tbl>
              <a:tblPr/>
              <a:tblGrid>
                <a:gridCol w="1447800"/>
                <a:gridCol w="2362200"/>
                <a:gridCol w="3200400"/>
              </a:tblGrid>
              <a:tr h="69104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395"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Традиционный</a:t>
                      </a:r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подход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"Перевернутый" подход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88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Учащийся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Пассивность, отсутствие инициативы и желания в самостоятельной учебной деятельности. Работа по схеме “послушай, запомни, воспроизведи”.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Вовлеченность учащихся в учебный процесс. Ответственность за свое обучение. Взаимодействие со всеми участниками учебного процесса. Осмысленное обучение.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67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Учитель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Передача знаний, удержание дисциплины и порядка в классе, контроль знаний учащихся.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Конструирование учебной ситуации, формирование у учащихся ответственности за обучение, доверительное отношение.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8683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«Перевёрнутый урок»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33400" y="1143000"/>
          <a:ext cx="7924800" cy="4419600"/>
        </p:xfrm>
        <a:graphic>
          <a:graphicData uri="http://schemas.openxmlformats.org/drawingml/2006/table">
            <a:tbl>
              <a:tblPr/>
              <a:tblGrid>
                <a:gridCol w="1252220"/>
                <a:gridCol w="3395980"/>
                <a:gridCol w="3276600"/>
              </a:tblGrid>
              <a:tr h="78723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ИКТ	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Использование технологий и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веб-инструментов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в обучении.	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Изменение методов и форм работы посредством ИКТ.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619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Методы	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Пассивные методы подачи учебного материала, при котором информация идет от учителя к ребёнку.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Активные и интерактивные методы обучения. Личностно-ориентированный подход.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17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Построение урока	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 учебном классе классе учащиеся слушают объяснения учителя. Приходя домой после школы выполняют домашнее задание, зачастую неудачно и без возможности спросить, получить подсказку.	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Дома просмотр видео с объяснениями по новой теме, а в классе решение проблем домашней работы.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ПАМЯТКА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305800" cy="548335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2900" dirty="0" smtClean="0"/>
              <a:t>Провести родительское собрание, на котором учитель знакомит с сущностью метода «Перевёрнутый урок».</a:t>
            </a:r>
          </a:p>
          <a:p>
            <a:pPr lvl="0"/>
            <a:r>
              <a:rPr lang="ru-RU" sz="2900" dirty="0" smtClean="0"/>
              <a:t>Узнать адреса электронной почты  учащихся.</a:t>
            </a:r>
          </a:p>
          <a:p>
            <a:pPr lvl="0"/>
            <a:r>
              <a:rPr lang="ru-RU" sz="2900" dirty="0" smtClean="0"/>
              <a:t>За неделю до урока отправить учащимся </a:t>
            </a:r>
            <a:r>
              <a:rPr lang="ru-RU" sz="2900" dirty="0" smtClean="0"/>
              <a:t>ссылку на </a:t>
            </a:r>
            <a:r>
              <a:rPr lang="ru-RU" sz="2900" dirty="0" smtClean="0"/>
              <a:t>электронную учебное видео, которое обязательно сопровождается заданием.</a:t>
            </a:r>
          </a:p>
          <a:p>
            <a:pPr lvl="0"/>
            <a:r>
              <a:rPr lang="ru-RU" sz="2900" dirty="0" smtClean="0"/>
              <a:t>Задания для учащихся </a:t>
            </a:r>
            <a:r>
              <a:rPr lang="ru-RU" sz="2900" dirty="0" smtClean="0"/>
              <a:t>могут </a:t>
            </a:r>
            <a:r>
              <a:rPr lang="ru-RU" sz="2900" dirty="0" smtClean="0"/>
              <a:t>быть следующими:</a:t>
            </a:r>
          </a:p>
          <a:p>
            <a:pPr>
              <a:buNone/>
            </a:pPr>
            <a:r>
              <a:rPr lang="ru-RU" sz="2900" dirty="0" smtClean="0"/>
              <a:t>	 </a:t>
            </a:r>
            <a:r>
              <a:rPr lang="ru-RU" sz="2900" dirty="0" smtClean="0"/>
              <a:t>- ответить на вопросы;</a:t>
            </a:r>
          </a:p>
          <a:p>
            <a:pPr>
              <a:buNone/>
            </a:pPr>
            <a:r>
              <a:rPr lang="ru-RU" sz="2900" dirty="0" smtClean="0"/>
              <a:t>	 - </a:t>
            </a:r>
            <a:r>
              <a:rPr lang="ru-RU" sz="2900" dirty="0" smtClean="0"/>
              <a:t>составить памятку;</a:t>
            </a:r>
          </a:p>
          <a:p>
            <a:pPr>
              <a:buNone/>
            </a:pPr>
            <a:r>
              <a:rPr lang="ru-RU" sz="2900" dirty="0" smtClean="0"/>
              <a:t>	 - </a:t>
            </a:r>
            <a:r>
              <a:rPr lang="ru-RU" sz="2900" dirty="0" smtClean="0"/>
              <a:t>нарисовать рисунок;</a:t>
            </a:r>
          </a:p>
          <a:p>
            <a:pPr>
              <a:buNone/>
            </a:pPr>
            <a:r>
              <a:rPr lang="ru-RU" sz="2900" dirty="0" smtClean="0"/>
              <a:t>	 - </a:t>
            </a:r>
            <a:r>
              <a:rPr lang="ru-RU" sz="2900" dirty="0" smtClean="0"/>
              <a:t>сделать коллаж;</a:t>
            </a:r>
          </a:p>
          <a:p>
            <a:pPr>
              <a:buNone/>
            </a:pPr>
            <a:r>
              <a:rPr lang="ru-RU" sz="2900" dirty="0" smtClean="0"/>
              <a:t>	 - </a:t>
            </a:r>
            <a:r>
              <a:rPr lang="ru-RU" sz="2900" dirty="0" smtClean="0"/>
              <a:t>создать книжку – малышку;</a:t>
            </a:r>
          </a:p>
          <a:p>
            <a:pPr>
              <a:buNone/>
            </a:pPr>
            <a:r>
              <a:rPr lang="ru-RU" sz="2900" dirty="0" smtClean="0"/>
              <a:t>	 - </a:t>
            </a:r>
            <a:r>
              <a:rPr lang="ru-RU" sz="2900" dirty="0" smtClean="0"/>
              <a:t>рассказать о том, чего нет в учебнике.</a:t>
            </a:r>
          </a:p>
          <a:p>
            <a:pPr lvl="0"/>
            <a:r>
              <a:rPr lang="ru-RU" sz="2900" dirty="0" smtClean="0"/>
              <a:t>Ролик </a:t>
            </a:r>
            <a:r>
              <a:rPr lang="ru-RU" sz="2900" dirty="0" smtClean="0"/>
              <a:t>к уроку может снимать сам учитель или можно воспользоваться  готовым видео авторитетных коллег.</a:t>
            </a:r>
          </a:p>
          <a:p>
            <a:pPr lvl="0"/>
            <a:r>
              <a:rPr lang="ru-RU" sz="2900" dirty="0" smtClean="0"/>
              <a:t>В начале урока выяснить, с какими трудностями встретились учащиеся при просмотре видео и выполнении заданий.</a:t>
            </a:r>
          </a:p>
          <a:p>
            <a:pPr lvl="0"/>
            <a:r>
              <a:rPr lang="ru-RU" sz="2900" dirty="0" smtClean="0"/>
              <a:t> На уроке идет отработка материала через организацию индивидуальной, парной, групповой форм работы.</a:t>
            </a:r>
          </a:p>
          <a:p>
            <a:pPr>
              <a:buNone/>
            </a:pPr>
            <a:r>
              <a:rPr lang="ru-RU" sz="2900" dirty="0" smtClean="0"/>
              <a:t>  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d.videouroki.net/html/2022/02/08/v_62025e418582e/img_v99778848_0_1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Преимущества  технологии «Перевернутый урок»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696200" cy="540715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>индивидуальный подход;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вовлеченность </a:t>
            </a:r>
            <a:r>
              <a:rPr lang="ru-RU" dirty="0" smtClean="0"/>
              <a:t>детей;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навыки для взрослой жизни;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обучение вне класса;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заинтересованные учащиеся работают друг с другом, а образовательный процесс организуется с учетом потребностей учащихся;</a:t>
            </a:r>
          </a:p>
          <a:p>
            <a:r>
              <a:rPr lang="ru-RU" dirty="0" smtClean="0"/>
              <a:t> </a:t>
            </a:r>
            <a:r>
              <a:rPr lang="ru-RU" dirty="0" smtClean="0"/>
              <a:t>увеличивается время на индивидуальное обучение;</a:t>
            </a:r>
          </a:p>
          <a:p>
            <a:r>
              <a:rPr lang="ru-RU" dirty="0" smtClean="0"/>
              <a:t>общение </a:t>
            </a:r>
            <a:r>
              <a:rPr lang="ru-RU" dirty="0" smtClean="0"/>
              <a:t>учащегося и учителя выходит на новый качественный и количественный уровень;</a:t>
            </a:r>
          </a:p>
          <a:p>
            <a:r>
              <a:rPr lang="ru-RU" dirty="0" smtClean="0"/>
              <a:t>хорошо </a:t>
            </a:r>
            <a:r>
              <a:rPr lang="ru-RU" dirty="0" smtClean="0"/>
              <a:t>успевающие ребята могут углублять свои знания, а отстающие получают гораздо больше возможностей наверстать упущенное;</a:t>
            </a:r>
          </a:p>
          <a:p>
            <a:r>
              <a:rPr lang="ru-RU" dirty="0" smtClean="0"/>
              <a:t>родители </a:t>
            </a:r>
            <a:r>
              <a:rPr lang="ru-RU" dirty="0" smtClean="0"/>
              <a:t>гораздо глубже вовлечены в образовательный процесс;</a:t>
            </a:r>
          </a:p>
          <a:p>
            <a:r>
              <a:rPr lang="ru-RU" dirty="0" smtClean="0"/>
              <a:t>учащиеся </a:t>
            </a:r>
            <a:r>
              <a:rPr lang="ru-RU" dirty="0" smtClean="0"/>
              <a:t>получают в качестве домашнего задания учебное видео или адрес электронного образовательного ресурса для изучения </a:t>
            </a:r>
            <a:r>
              <a:rPr lang="ru-RU" b="1" dirty="0" smtClean="0"/>
              <a:t>нового материала</a:t>
            </a:r>
            <a:r>
              <a:rPr lang="ru-RU" dirty="0" smtClean="0"/>
              <a:t> к следующему уроку. Это можно сделать в любое удобное время, в удобном месте, просмотреть несколько раз сложные теоретические блоки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учитель один раз готовит собственный учебный </a:t>
            </a:r>
            <a:r>
              <a:rPr lang="ru-RU" dirty="0" err="1" smtClean="0"/>
              <a:t>видеоурок</a:t>
            </a:r>
            <a:r>
              <a:rPr lang="ru-RU" dirty="0" smtClean="0"/>
              <a:t> или имеет электронные ресурсы авторитетных коллег;</a:t>
            </a:r>
          </a:p>
          <a:p>
            <a:r>
              <a:rPr lang="ru-RU" dirty="0" smtClean="0"/>
              <a:t>учитель </a:t>
            </a:r>
            <a:r>
              <a:rPr lang="ru-RU" dirty="0" smtClean="0"/>
              <a:t>на уроке качественно организует учебную деятельность учащихся по проработке изученного материала.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125</TotalTime>
  <Words>449</Words>
  <Application>Microsoft Office PowerPoint</Application>
  <PresentationFormat>Экран (4:3)</PresentationFormat>
  <Paragraphs>66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Слайд 1</vt:lpstr>
      <vt:lpstr>Слайд 2</vt:lpstr>
      <vt:lpstr>Слайд 3</vt:lpstr>
      <vt:lpstr>Слайд 4</vt:lpstr>
      <vt:lpstr> «Перевёрнутый урок» </vt:lpstr>
      <vt:lpstr>«Перевёрнутый урок»</vt:lpstr>
      <vt:lpstr>ПАМЯТКА </vt:lpstr>
      <vt:lpstr>Слайд 8</vt:lpstr>
      <vt:lpstr>Преимущества  технологии «Перевернутый урок»  </vt:lpstr>
      <vt:lpstr>Слайд 10</vt:lpstr>
      <vt:lpstr>Деепричастие как часть речи</vt:lpstr>
      <vt:lpstr>Слайд 12</vt:lpstr>
      <vt:lpstr>Слайд 13</vt:lpstr>
      <vt:lpstr>Слайд 14</vt:lpstr>
      <vt:lpstr>Слайд 15</vt:lpstr>
      <vt:lpstr>Буквы О и А в суффиксах наречий</vt:lpstr>
      <vt:lpstr>Слайд 17</vt:lpstr>
      <vt:lpstr>Слайд 18</vt:lpstr>
      <vt:lpstr>Слайд 19</vt:lpstr>
      <vt:lpstr>Выводы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Алексей Басов</cp:lastModifiedBy>
  <cp:revision>19</cp:revision>
  <dcterms:created xsi:type="dcterms:W3CDTF">2015-12-20T16:05:00Z</dcterms:created>
  <dcterms:modified xsi:type="dcterms:W3CDTF">2023-03-19T17:26:25Z</dcterms:modified>
</cp:coreProperties>
</file>